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63" r:id="rId4"/>
    <p:sldId id="264" r:id="rId5"/>
    <p:sldId id="265" r:id="rId6"/>
    <p:sldId id="27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87" r:id="rId15"/>
    <p:sldId id="282" r:id="rId16"/>
    <p:sldId id="283" r:id="rId17"/>
    <p:sldId id="284" r:id="rId18"/>
    <p:sldId id="285" r:id="rId19"/>
    <p:sldId id="286" r:id="rId20"/>
    <p:sldId id="279" r:id="rId21"/>
    <p:sldId id="276" r:id="rId22"/>
    <p:sldId id="277" r:id="rId23"/>
    <p:sldId id="278" r:id="rId24"/>
    <p:sldId id="288" r:id="rId25"/>
    <p:sldId id="26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DE8A67F9-2E83-4325-9E5B-38304F8A5B66}">
          <p14:sldIdLst>
            <p14:sldId id="256"/>
            <p14:sldId id="273"/>
            <p14:sldId id="263"/>
          </p14:sldIdLst>
        </p14:section>
        <p14:section name="No Interference" id="{3C4CC8CF-3B95-4CB1-8C01-C236F05B3D22}">
          <p14:sldIdLst>
            <p14:sldId id="264"/>
            <p14:sldId id="265"/>
          </p14:sldIdLst>
        </p14:section>
        <p14:section name="Interference" id="{38563771-C6EB-4726-8461-69C3706D0A1F}">
          <p14:sldIdLst>
            <p14:sldId id="275"/>
            <p14:sldId id="266"/>
            <p14:sldId id="268"/>
            <p14:sldId id="269"/>
            <p14:sldId id="270"/>
            <p14:sldId id="271"/>
            <p14:sldId id="272"/>
          </p14:sldIdLst>
        </p14:section>
        <p14:section name="Troubleshooting" id="{22FFE050-399B-45EB-8EBC-42211F46E4D2}">
          <p14:sldIdLst>
            <p14:sldId id="274"/>
            <p14:sldId id="287"/>
            <p14:sldId id="282"/>
            <p14:sldId id="283"/>
            <p14:sldId id="284"/>
            <p14:sldId id="285"/>
            <p14:sldId id="286"/>
            <p14:sldId id="279"/>
          </p14:sldIdLst>
        </p14:section>
        <p14:section name="Remediation" id="{42016088-4579-4FA3-9DF1-D3DBAC8AFC3F}">
          <p14:sldIdLst>
            <p14:sldId id="276"/>
            <p14:sldId id="277"/>
            <p14:sldId id="278"/>
            <p14:sldId id="288"/>
          </p14:sldIdLst>
        </p14:section>
        <p14:section name="End" id="{882E0B20-9E7F-4FCB-9A32-A214FE13A513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64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3696" userDrawn="1">
          <p15:clr>
            <a:srgbClr val="A4A3A4"/>
          </p15:clr>
        </p15:guide>
        <p15:guide id="6" pos="7440" userDrawn="1">
          <p15:clr>
            <a:srgbClr val="A4A3A4"/>
          </p15:clr>
        </p15:guide>
        <p15:guide id="7" orient="horz" pos="1128" userDrawn="1">
          <p15:clr>
            <a:srgbClr val="A4A3A4"/>
          </p15:clr>
        </p15:guide>
        <p15:guide id="8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66"/>
      </p:cViewPr>
      <p:guideLst>
        <p:guide orient="horz" pos="2160"/>
        <p:guide pos="3840"/>
        <p:guide pos="3264"/>
        <p:guide orient="horz" pos="624"/>
        <p:guide orient="horz" pos="3696"/>
        <p:guide pos="7440"/>
        <p:guide orient="horz" pos="1128"/>
        <p:guide pos="4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E4BA-663F-4B83-868D-1B393BB4331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C233-BFF6-4E2B-BCBE-A20DB2347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4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C233-BFF6-4E2B-BCBE-A20DB23471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C233-BFF6-4E2B-BCBE-A20DB2347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FC293C06-2BED-482E-B7DA-30AE80175D3D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76773674-EDAC-4D05-9CCD-58A8D931C64D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4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334E6BFF-FB05-414C-B9BE-85C3394458C8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4832BC4E-0748-497F-AA11-4DCD8C3E56B6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4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451A74C9-E1D0-4FF5-9BEB-C2AC606960DE}" type="datetime1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A8A155D6-2356-4C12-BF9F-9E5C1D442B38}" type="datetime1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00190"/>
            <a:ext cx="2743200" cy="365125"/>
          </a:xfrm>
        </p:spPr>
        <p:txBody>
          <a:bodyPr/>
          <a:lstStyle/>
          <a:p>
            <a:fld id="{18C52D27-5236-4ABA-B388-65A9751E62E9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00190"/>
            <a:ext cx="4114800" cy="365125"/>
          </a:xfrm>
        </p:spPr>
        <p:txBody>
          <a:bodyPr/>
          <a:lstStyle/>
          <a:p>
            <a:r>
              <a:rPr lang="en-US" dirty="0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00190"/>
            <a:ext cx="2743200" cy="365125"/>
          </a:xfrm>
        </p:spPr>
        <p:txBody>
          <a:bodyPr/>
          <a:lstStyle/>
          <a:p>
            <a:fld id="{55C2471D-DDBA-42EE-8490-3D9F21F7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0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9DF5CD-875A-4A23-A438-FDC13CD96B92}" type="datetime1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0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2019 Karla Griffin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0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C2471D-DDBA-42EE-8490-3D9F21F76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microsoft.com/office/2007/relationships/hdphoto" Target="../media/hdphoto1.wdp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microsoft.com/office/2007/relationships/hdphoto" Target="../media/hdphoto1.wdp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23" y="345233"/>
            <a:ext cx="5703155" cy="3801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86300"/>
            <a:ext cx="9144000" cy="985838"/>
          </a:xfrm>
        </p:spPr>
        <p:txBody>
          <a:bodyPr/>
          <a:lstStyle/>
          <a:p>
            <a:r>
              <a:rPr lang="en-US" dirty="0" smtClean="0"/>
              <a:t>Check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2139"/>
            <a:ext cx="9144000" cy="519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Karla Griffin</a:t>
            </a:r>
            <a:endParaRPr lang="en-US" sz="3600" dirty="0"/>
          </a:p>
        </p:txBody>
      </p:sp>
      <p:pic>
        <p:nvPicPr>
          <p:cNvPr id="5" name="Spring_Festiviti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33.85"/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0300" y="7454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/>
          <a:lstStyle/>
          <a:p>
            <a:r>
              <a:rPr lang="en-US" dirty="0" smtClean="0"/>
              <a:t>Power line interference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4012" cy="908685"/>
          </a:xfrm>
        </p:spPr>
        <p:txBody>
          <a:bodyPr>
            <a:normAutofit/>
          </a:bodyPr>
          <a:lstStyle/>
          <a:p>
            <a:r>
              <a:rPr lang="en-US" dirty="0" smtClean="0"/>
              <a:t>EMF </a:t>
            </a:r>
            <a:r>
              <a:rPr lang="en-US" dirty="0"/>
              <a:t>signals </a:t>
            </a:r>
            <a:r>
              <a:rPr lang="en-US" dirty="0" smtClean="0"/>
              <a:t>are strongest </a:t>
            </a:r>
            <a:r>
              <a:rPr lang="en-US" dirty="0"/>
              <a:t>directly below an overhead power line </a:t>
            </a:r>
            <a:r>
              <a:rPr lang="en-US" dirty="0" smtClean="0"/>
              <a:t>or </a:t>
            </a:r>
            <a:r>
              <a:rPr lang="en-US" dirty="0"/>
              <a:t>above an underground power line. </a:t>
            </a:r>
            <a:endParaRPr lang="en-US" dirty="0" smtClean="0"/>
          </a:p>
          <a:p>
            <a:r>
              <a:rPr lang="en-US" dirty="0" smtClean="0"/>
              <a:t>EMF </a:t>
            </a:r>
            <a:r>
              <a:rPr lang="en-US" dirty="0"/>
              <a:t>signals decrease </a:t>
            </a:r>
            <a:r>
              <a:rPr lang="en-US" dirty="0" smtClean="0"/>
              <a:t>rapidly as you </a:t>
            </a:r>
            <a:r>
              <a:rPr lang="en-US" dirty="0"/>
              <a:t>move away </a:t>
            </a:r>
            <a:r>
              <a:rPr lang="en-US" dirty="0" smtClean="0"/>
              <a:t>from </a:t>
            </a:r>
            <a:r>
              <a:rPr lang="en-US" dirty="0"/>
              <a:t>the source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66085"/>
            <a:ext cx="8686800" cy="29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5602576" cy="1600200"/>
          </a:xfrm>
        </p:spPr>
        <p:txBody>
          <a:bodyPr/>
          <a:lstStyle/>
          <a:p>
            <a:r>
              <a:rPr lang="en-US" dirty="0" smtClean="0"/>
              <a:t>Microwave interference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4012" cy="908685"/>
          </a:xfrm>
        </p:spPr>
        <p:txBody>
          <a:bodyPr/>
          <a:lstStyle/>
          <a:p>
            <a:r>
              <a:rPr lang="en-US" dirty="0"/>
              <a:t>Microwave signals are transmitted with a parabolic antenna; </a:t>
            </a:r>
            <a:r>
              <a:rPr lang="en-US" dirty="0" smtClean="0"/>
              <a:t>there may </a:t>
            </a:r>
            <a:r>
              <a:rPr lang="en-US" dirty="0"/>
              <a:t>be an area near the base or on the opposite side of the antenna that is free </a:t>
            </a:r>
            <a:r>
              <a:rPr lang="en-US" dirty="0" smtClean="0"/>
              <a:t>from radiated signals</a:t>
            </a:r>
            <a:r>
              <a:rPr lang="en-US" dirty="0"/>
              <a:t>, but </a:t>
            </a:r>
            <a:r>
              <a:rPr lang="en-US" dirty="0" smtClean="0"/>
              <a:t>signal </a:t>
            </a:r>
            <a:r>
              <a:rPr lang="en-US" dirty="0"/>
              <a:t>interference </a:t>
            </a:r>
            <a:r>
              <a:rPr lang="en-US" dirty="0" smtClean="0"/>
              <a:t>may </a:t>
            </a:r>
            <a:r>
              <a:rPr lang="en-US" dirty="0"/>
              <a:t>occur further </a:t>
            </a:r>
            <a:r>
              <a:rPr lang="en-US" dirty="0" smtClean="0"/>
              <a:t>out </a:t>
            </a:r>
            <a:r>
              <a:rPr lang="en-US" dirty="0"/>
              <a:t>from the </a:t>
            </a:r>
            <a:r>
              <a:rPr lang="en-US" dirty="0" smtClean="0"/>
              <a:t>tower.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66085"/>
            <a:ext cx="8686800" cy="29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6922221" cy="1600200"/>
          </a:xfrm>
        </p:spPr>
        <p:txBody>
          <a:bodyPr/>
          <a:lstStyle/>
          <a:p>
            <a:r>
              <a:rPr lang="en-US" dirty="0" smtClean="0"/>
              <a:t>Cell tower interference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4012" cy="908685"/>
          </a:xfrm>
        </p:spPr>
        <p:txBody>
          <a:bodyPr/>
          <a:lstStyle/>
          <a:p>
            <a:r>
              <a:rPr lang="en-US" dirty="0"/>
              <a:t>The radiation pattern of a cell tower is similar to that of a dipole antenna</a:t>
            </a:r>
            <a:r>
              <a:rPr lang="en-US" dirty="0" smtClean="0"/>
              <a:t>; there </a:t>
            </a:r>
            <a:r>
              <a:rPr lang="en-US" dirty="0"/>
              <a:t>may be an area near the base that is free from radiated signals, but </a:t>
            </a:r>
            <a:r>
              <a:rPr lang="en-US" dirty="0" smtClean="0"/>
              <a:t>signal interference </a:t>
            </a:r>
            <a:r>
              <a:rPr lang="en-US" dirty="0"/>
              <a:t>may occur further out from the </a:t>
            </a:r>
            <a:r>
              <a:rPr lang="en-US" dirty="0" smtClean="0"/>
              <a:t>tower.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66085"/>
            <a:ext cx="8686800" cy="29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8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7034192" y="5000055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301539" y="4987898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both the visual and radio line-of-sight clear?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7620000" cy="28003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04" y="5065251"/>
            <a:ext cx="807568" cy="720000"/>
          </a:xfrm>
          <a:prstGeom prst="rect">
            <a:avLst/>
          </a:prstGeom>
        </p:spPr>
      </p:pic>
      <p:pic>
        <p:nvPicPr>
          <p:cNvPr id="13" name="Picture 1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70" y="4988845"/>
            <a:ext cx="909730" cy="848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8987" y="5914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7697" y="590748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2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040542" y="5006296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298665" y="5000321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unit in the power line radiation pattern area?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54" y="5071492"/>
            <a:ext cx="807568" cy="720000"/>
          </a:xfrm>
          <a:prstGeom prst="rect">
            <a:avLst/>
          </a:prstGeom>
        </p:spPr>
      </p:pic>
      <p:pic>
        <p:nvPicPr>
          <p:cNvPr id="13" name="Picture 1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96" y="5001268"/>
            <a:ext cx="909730" cy="848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4387" y="5914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7697" y="590748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24" y="2057400"/>
            <a:ext cx="7616952" cy="254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95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053224" y="4980249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unit in the microwave radiation pattern area?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36" y="5045445"/>
            <a:ext cx="807568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9787" y="5914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7697" y="590748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24" y="2057400"/>
            <a:ext cx="7616952" cy="254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Action Button: Custom 19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4347004" y="5003310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35" y="5004257"/>
            <a:ext cx="909730" cy="8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035800" y="5001225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unit in the cell signal radiation pattern area?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12" y="5066421"/>
            <a:ext cx="807568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7087" y="5914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7697" y="590748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24" y="2057400"/>
            <a:ext cx="7616952" cy="254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Action Button: Custom 19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4301539" y="5000278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70" y="5001225"/>
            <a:ext cx="909730" cy="8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the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 unit is in the radiation pattern area of a tower, move it to a different location.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18</a:t>
            </a:fld>
            <a:endParaRPr lang="en-US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5812917" y="5301234"/>
            <a:ext cx="566166" cy="566166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5561" y="5942568"/>
            <a:ext cx="246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5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the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 unit is not getting interference from a tower radiation pattern, or interference in the line-of-site area, replace the unit.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19</a:t>
            </a:fld>
            <a:endParaRPr lang="en-US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5812917" y="5301234"/>
            <a:ext cx="566166" cy="566166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5561" y="5942568"/>
            <a:ext cx="246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565"/>
          </a:xfrm>
        </p:spPr>
        <p:txBody>
          <a:bodyPr/>
          <a:lstStyle/>
          <a:p>
            <a:r>
              <a:rPr lang="en-US" dirty="0" smtClean="0"/>
              <a:t>Learn the difference between visual and radio line-of-sight</a:t>
            </a:r>
          </a:p>
          <a:p>
            <a:r>
              <a:rPr lang="en-US" dirty="0" smtClean="0"/>
              <a:t>Learn multiple techniques to improve radio communication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035800" y="4987898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4314239" y="4988845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still communication issues?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12" y="5053094"/>
            <a:ext cx="807568" cy="720000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70" y="4989792"/>
            <a:ext cx="909730" cy="848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7087" y="5914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0397" y="590748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7000" l="966" r="96618">
                        <a14:foregroundMark x1="14976" y1="80500" x2="16425" y2="90000"/>
                        <a14:foregroundMark x1="20773" y1="57000" x2="37198" y2="65500"/>
                        <a14:foregroundMark x1="5797" y1="90500" x2="6280" y2="77500"/>
                        <a14:foregroundMark x1="8213" y1="95500" x2="15459" y2="97000"/>
                        <a14:foregroundMark x1="68116" y1="69000" x2="66184" y2="61000"/>
                        <a14:foregroundMark x1="93237" y1="78000" x2="84541" y2="43000"/>
                        <a14:foregroundMark x1="19807" y1="6000" x2="41546" y2="9000"/>
                        <a14:foregroundMark x1="20773" y1="1500" x2="24155" y2="1500"/>
                        <a14:foregroundMark x1="97101" y1="79000" x2="97101" y2="80500"/>
                        <a14:foregroundMark x1="966" y1="84000" x2="966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3" y="1907520"/>
            <a:ext cx="2118654" cy="2047009"/>
          </a:xfrm>
        </p:spPr>
      </p:pic>
    </p:spTree>
    <p:extLst>
      <p:ext uri="{BB962C8B-B14F-4D97-AF65-F5344CB8AC3E}">
        <p14:creationId xmlns:p14="http://schemas.microsoft.com/office/powerpoint/2010/main" val="351870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990600"/>
            <a:ext cx="10971212" cy="1691995"/>
          </a:xfrm>
        </p:spPr>
        <p:txBody>
          <a:bodyPr/>
          <a:lstStyle/>
          <a:p>
            <a:r>
              <a:rPr lang="en-US" dirty="0" smtClean="0"/>
              <a:t>Weeds can interfere with communications </a:t>
            </a:r>
          </a:p>
          <a:p>
            <a:r>
              <a:rPr lang="en-US" dirty="0" smtClean="0"/>
              <a:t>Check and clear vegetation</a:t>
            </a:r>
          </a:p>
          <a:p>
            <a:r>
              <a:rPr lang="en-US" dirty="0" smtClean="0"/>
              <a:t>Elevate antennas with risers or pile dirt or rocks under 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82595"/>
            <a:ext cx="8686800" cy="31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990600"/>
            <a:ext cx="10971212" cy="1710408"/>
          </a:xfrm>
        </p:spPr>
        <p:txBody>
          <a:bodyPr/>
          <a:lstStyle/>
          <a:p>
            <a:r>
              <a:rPr lang="en-US" dirty="0" smtClean="0"/>
              <a:t>Fences can interfere with communications</a:t>
            </a:r>
          </a:p>
          <a:p>
            <a:r>
              <a:rPr lang="en-US" dirty="0"/>
              <a:t>Elevate antennas above </a:t>
            </a:r>
            <a:r>
              <a:rPr lang="en-US" dirty="0" smtClean="0"/>
              <a:t>fences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>
          <a:xfrm>
            <a:off x="3124200" y="2701008"/>
            <a:ext cx="8686800" cy="31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990600"/>
            <a:ext cx="10971212" cy="1457961"/>
          </a:xfrm>
        </p:spPr>
        <p:txBody>
          <a:bodyPr/>
          <a:lstStyle/>
          <a:p>
            <a:r>
              <a:rPr lang="en-US" dirty="0" smtClean="0"/>
              <a:t>Traffic can interfere with communications</a:t>
            </a:r>
          </a:p>
          <a:p>
            <a:r>
              <a:rPr lang="en-US" dirty="0"/>
              <a:t>Elevate antennas above </a:t>
            </a:r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48561"/>
            <a:ext cx="8686800" cy="34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Custom 1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035800" y="4987898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4301539" y="4988845"/>
            <a:ext cx="850392" cy="850392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still communication issues?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C99B-7416-415C-818D-3192C877542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12" y="5053094"/>
            <a:ext cx="807568" cy="720000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70" y="4989792"/>
            <a:ext cx="909730" cy="848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87287" y="5914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7697" y="590748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4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Content Placeholder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7000" l="966" r="96618">
                        <a14:foregroundMark x1="14976" y1="80500" x2="16425" y2="90000"/>
                        <a14:foregroundMark x1="20773" y1="57000" x2="37198" y2="65500"/>
                        <a14:foregroundMark x1="5797" y1="90500" x2="6280" y2="77500"/>
                        <a14:foregroundMark x1="8213" y1="95500" x2="15459" y2="97000"/>
                        <a14:foregroundMark x1="68116" y1="69000" x2="66184" y2="61000"/>
                        <a14:foregroundMark x1="93237" y1="78000" x2="84541" y2="43000"/>
                        <a14:foregroundMark x1="19807" y1="6000" x2="41546" y2="9000"/>
                        <a14:foregroundMark x1="20773" y1="1500" x2="24155" y2="1500"/>
                        <a14:foregroundMark x1="97101" y1="79000" x2="97101" y2="80500"/>
                        <a14:foregroundMark x1="966" y1="84000" x2="966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3" y="1907520"/>
            <a:ext cx="2118654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23" y="345233"/>
            <a:ext cx="5703155" cy="380120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0" y="4686300"/>
            <a:ext cx="9144000" cy="985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Check Environment</a:t>
            </a:r>
            <a:endParaRPr lang="en-US" sz="6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524000" y="5672139"/>
            <a:ext cx="9144000" cy="519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Karla Griffin</a:t>
            </a:r>
            <a:endParaRPr lang="en-US" sz="36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73706" y="2905062"/>
            <a:ext cx="2820318" cy="519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The End!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1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Clear up telemetry issues as soon as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line-of-sight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71212" cy="626120"/>
          </a:xfrm>
        </p:spPr>
        <p:txBody>
          <a:bodyPr/>
          <a:lstStyle/>
          <a:p>
            <a:r>
              <a:rPr lang="en-US" dirty="0" smtClean="0"/>
              <a:t>A direct visual line between antennas with no obstructions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83521"/>
            <a:ext cx="8686800" cy="3190549"/>
          </a:xfrm>
        </p:spPr>
      </p:pic>
    </p:spTree>
    <p:extLst>
      <p:ext uri="{BB962C8B-B14F-4D97-AF65-F5344CB8AC3E}">
        <p14:creationId xmlns:p14="http://schemas.microsoft.com/office/powerpoint/2010/main" val="204740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line-of-sight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97405"/>
            <a:ext cx="8686800" cy="3199057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71212" cy="640005"/>
          </a:xfrm>
        </p:spPr>
        <p:txBody>
          <a:bodyPr/>
          <a:lstStyle/>
          <a:p>
            <a:r>
              <a:rPr lang="en-US" dirty="0" smtClean="0"/>
              <a:t>The Fresnel Zone (</a:t>
            </a:r>
            <a:r>
              <a:rPr lang="en-US" dirty="0" err="1" smtClean="0"/>
              <a:t>fruh-nel</a:t>
            </a:r>
            <a:r>
              <a:rPr lang="en-US" dirty="0" smtClean="0"/>
              <a:t>) surrounding the visual line-of-sight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interference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246E-FC95-4C76-BD7C-319CE676B9E5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71212" cy="1600200"/>
          </a:xfrm>
        </p:spPr>
        <p:txBody>
          <a:bodyPr/>
          <a:lstStyle/>
          <a:p>
            <a:r>
              <a:rPr lang="en-US" dirty="0" smtClean="0"/>
              <a:t>Weeds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Weeds can interfere with communications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8650"/>
            <a:ext cx="8686800" cy="31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Fences can interfere with communications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" b="1"/>
          <a:stretch/>
        </p:blipFill>
        <p:spPr>
          <a:xfrm>
            <a:off x="2667000" y="2683541"/>
            <a:ext cx="8686800" cy="31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0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Traffic can interfere with communications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706-BF9A-4ACA-A89C-C9E8B0BF094E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2019 Karla Griffin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471D-DDBA-42EE-8490-3D9F21F76C2C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/>
          <a:stretch/>
        </p:blipFill>
        <p:spPr>
          <a:xfrm>
            <a:off x="2667000" y="2434887"/>
            <a:ext cx="8686800" cy="34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13&quot;&gt;&lt;/object&gt;&lt;object type=&quot;2&quot; unique_id=&quot;10014&quot;&gt;&lt;object type=&quot;3&quot; unique_id=&quot;10015&quot;&gt;&lt;property id=&quot;20148&quot; value=&quot;5&quot;/&gt;&lt;property id=&quot;20300&quot; value=&quot;Slide 1 - &amp;quot;Check Environment&amp;quot;&quot;/&gt;&lt;property id=&quot;20307&quot; value=&quot;256&quot;/&gt;&lt;/object&gt;&lt;object type=&quot;3&quot; unique_id=&quot;10188&quot;&gt;&lt;property id=&quot;20148&quot; value=&quot;5&quot;/&gt;&lt;property id=&quot;20300&quot; value=&quot;Slide 25&quot;/&gt;&lt;property id=&quot;20307&quot; value=&quot;262&quot;/&gt;&lt;/object&gt;&lt;object type=&quot;3&quot; unique_id=&quot;10925&quot;&gt;&lt;property id=&quot;20148&quot; value=&quot;5&quot;/&gt;&lt;property id=&quot;20300&quot; value=&quot;Slide 3 - &amp;quot;Goal&amp;quot;&quot;/&gt;&lt;property id=&quot;20307&quot; value=&quot;263&quot;/&gt;&lt;/object&gt;&lt;object type=&quot;3&quot; unique_id=&quot;11006&quot;&gt;&lt;property id=&quot;20148&quot; value=&quot;5&quot;/&gt;&lt;property id=&quot;20300&quot; value=&quot;Slide 4 - &amp;quot;Visual line-of-sight&amp;quot;&quot;/&gt;&lt;property id=&quot;20307&quot; value=&quot;264&quot;/&gt;&lt;/object&gt;&lt;object type=&quot;3&quot; unique_id=&quot;11007&quot;&gt;&lt;property id=&quot;20148&quot; value=&quot;5&quot;/&gt;&lt;property id=&quot;20300&quot; value=&quot;Slide 5 - &amp;quot;Radio line-of-sight&amp;quot;&quot;/&gt;&lt;property id=&quot;20307&quot; value=&quot;265&quot;/&gt;&lt;/object&gt;&lt;object type=&quot;3&quot; unique_id=&quot;11008&quot;&gt;&lt;property id=&quot;20148&quot; value=&quot;5&quot;/&gt;&lt;property id=&quot;20300&quot; value=&quot;Slide 7 - &amp;quot;Weeds&amp;quot;&quot;/&gt;&lt;property id=&quot;20307&quot; value=&quot;266&quot;/&gt;&lt;/object&gt;&lt;object type=&quot;3&quot; unique_id=&quot;11073&quot;&gt;&lt;property id=&quot;20148&quot; value=&quot;5&quot;/&gt;&lt;property id=&quot;20300&quot; value=&quot;Slide 8 - &amp;quot;Fences&amp;quot;&quot;/&gt;&lt;property id=&quot;20307&quot; value=&quot;268&quot;/&gt;&lt;/object&gt;&lt;object type=&quot;3&quot; unique_id=&quot;11074&quot;&gt;&lt;property id=&quot;20148&quot; value=&quot;5&quot;/&gt;&lt;property id=&quot;20300&quot; value=&quot;Slide 9 - &amp;quot;Traffic&amp;quot;&quot;/&gt;&lt;property id=&quot;20307&quot; value=&quot;269&quot;/&gt;&lt;/object&gt;&lt;object type=&quot;3&quot; unique_id=&quot;11075&quot;&gt;&lt;property id=&quot;20148&quot; value=&quot;5&quot;/&gt;&lt;property id=&quot;20300&quot; value=&quot;Slide 10 - &amp;quot;Power line interference&amp;quot;&quot;/&gt;&lt;property id=&quot;20307&quot; value=&quot;270&quot;/&gt;&lt;/object&gt;&lt;object type=&quot;3&quot; unique_id=&quot;11076&quot;&gt;&lt;property id=&quot;20148&quot; value=&quot;5&quot;/&gt;&lt;property id=&quot;20300&quot; value=&quot;Slide 11 - &amp;quot;Microwave interference&amp;quot;&quot;/&gt;&lt;property id=&quot;20307&quot; value=&quot;271&quot;/&gt;&lt;/object&gt;&lt;object type=&quot;3&quot; unique_id=&quot;11077&quot;&gt;&lt;property id=&quot;20148&quot; value=&quot;5&quot;/&gt;&lt;property id=&quot;20300&quot; value=&quot;Slide 12 - &amp;quot;Cell tower interference&amp;quot;&quot;/&gt;&lt;property id=&quot;20307&quot; value=&quot;272&quot;/&gt;&lt;/object&gt;&lt;object type=&quot;3&quot; unique_id=&quot;11222&quot;&gt;&lt;property id=&quot;20148&quot; value=&quot;5&quot;/&gt;&lt;property id=&quot;20300&quot; value=&quot;Slide 2 - &amp;quot;Objectives&amp;quot;&quot;/&gt;&lt;property id=&quot;20307&quot; value=&quot;273&quot;/&gt;&lt;/object&gt;&lt;object type=&quot;3&quot; unique_id=&quot;11223&quot;&gt;&lt;property id=&quot;20148&quot; value=&quot;5&quot;/&gt;&lt;property id=&quot;20300&quot; value=&quot;Slide 6 - &amp;quot;Causes of interference&amp;quot;&quot;/&gt;&lt;property id=&quot;20307&quot; value=&quot;275&quot;/&gt;&lt;/object&gt;&lt;object type=&quot;3&quot; unique_id=&quot;11224&quot;&gt;&lt;property id=&quot;20148&quot; value=&quot;5&quot;/&gt;&lt;property id=&quot;20300&quot; value=&quot;Slide 13 - &amp;quot;Troubleshooting&amp;quot;&quot;/&gt;&lt;property id=&quot;20307&quot; value=&quot;274&quot;/&gt;&lt;/object&gt;&lt;object type=&quot;3&quot; unique_id=&quot;11401&quot;&gt;&lt;property id=&quot;20148&quot; value=&quot;5&quot;/&gt;&lt;property id=&quot;20300&quot; value=&quot;Slide 21&quot;/&gt;&lt;property id=&quot;20307&quot; value=&quot;276&quot;/&gt;&lt;/object&gt;&lt;object type=&quot;3&quot; unique_id=&quot;11402&quot;&gt;&lt;property id=&quot;20148&quot; value=&quot;5&quot;/&gt;&lt;property id=&quot;20300&quot; value=&quot;Slide 22&quot;/&gt;&lt;property id=&quot;20307&quot; value=&quot;277&quot;/&gt;&lt;/object&gt;&lt;object type=&quot;3&quot; unique_id=&quot;11403&quot;&gt;&lt;property id=&quot;20148&quot; value=&quot;5&quot;/&gt;&lt;property id=&quot;20300&quot; value=&quot;Slide 23&quot;/&gt;&lt;property id=&quot;20307&quot; value=&quot;278&quot;/&gt;&lt;/object&gt;&lt;object type=&quot;3&quot; unique_id=&quot;11575&quot;&gt;&lt;property id=&quot;20148&quot; value=&quot;5&quot;/&gt;&lt;property id=&quot;20300&quot; value=&quot;Slide 20 - &amp;quot;Are there still communication issues?&amp;quot;&quot;/&gt;&lt;property id=&quot;20307&quot; value=&quot;279&quot;/&gt;&lt;/object&gt;&lt;object type=&quot;3&quot; unique_id=&quot;11576&quot;&gt;&lt;property id=&quot;20148&quot; value=&quot;5&quot;/&gt;&lt;property id=&quot;20300&quot; value=&quot;Slide 15 - &amp;quot;Is the unit in the power line radiation pattern area?&amp;quot;&quot;/&gt;&lt;property id=&quot;20307&quot; value=&quot;282&quot;/&gt;&lt;/object&gt;&lt;object type=&quot;3&quot; unique_id=&quot;11577&quot;&gt;&lt;property id=&quot;20148&quot; value=&quot;5&quot;/&gt;&lt;property id=&quot;20300&quot; value=&quot;Slide 16 - &amp;quot;Is the unit in the microwave radiation pattern area?&amp;quot;&quot;/&gt;&lt;property id=&quot;20307&quot; value=&quot;283&quot;/&gt;&lt;/object&gt;&lt;object type=&quot;3&quot; unique_id=&quot;11578&quot;&gt;&lt;property id=&quot;20148&quot; value=&quot;5&quot;/&gt;&lt;property id=&quot;20300&quot; value=&quot;Slide 17 - &amp;quot;Is the unit in the cell signal radiation pattern area?&amp;quot;&quot;/&gt;&lt;property id=&quot;20307&quot; value=&quot;284&quot;/&gt;&lt;/object&gt;&lt;object type=&quot;3&quot; unique_id=&quot;11579&quot;&gt;&lt;property id=&quot;20148&quot; value=&quot;5&quot;/&gt;&lt;property id=&quot;20300&quot; value=&quot;Slide 18 - &amp;quot;Move the unit&amp;quot;&quot;/&gt;&lt;property id=&quot;20307&quot; value=&quot;285&quot;/&gt;&lt;/object&gt;&lt;object type=&quot;3&quot; unique_id=&quot;11686&quot;&gt;&lt;property id=&quot;20148&quot; value=&quot;5&quot;/&gt;&lt;property id=&quot;20300&quot; value=&quot;Slide 14 - &amp;quot;Are both the visual and radio line-of-sight clear?&amp;quot;&quot;/&gt;&lt;property id=&quot;20307&quot; value=&quot;287&quot;/&gt;&lt;/object&gt;&lt;object type=&quot;3&quot; unique_id=&quot;11687&quot;&gt;&lt;property id=&quot;20148&quot; value=&quot;5&quot;/&gt;&lt;property id=&quot;20300&quot; value=&quot;Slide 19 - &amp;quot;Replace the unit&amp;quot;&quot;/&gt;&lt;property id=&quot;20307&quot; value=&quot;286&quot;/&gt;&lt;/object&gt;&lt;object type=&quot;3&quot; unique_id=&quot;12230&quot;&gt;&lt;property id=&quot;20148&quot; value=&quot;5&quot;/&gt;&lt;property id=&quot;20300&quot; value=&quot;Slide 24 - &amp;quot;Are there still communication issues?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Abstract.potx" id="{9BB08DAD-CD4C-412B-83EC-0D94615F3CDD}" vid="{95ACE67A-DE80-49BA-AC7F-D813990947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GreenAbstract</Template>
  <TotalTime>386</TotalTime>
  <Words>497</Words>
  <Application>Microsoft Office PowerPoint</Application>
  <PresentationFormat>Widescreen</PresentationFormat>
  <Paragraphs>128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Check Environment</vt:lpstr>
      <vt:lpstr>Objectives</vt:lpstr>
      <vt:lpstr>Goal</vt:lpstr>
      <vt:lpstr>Visual line-of-sight</vt:lpstr>
      <vt:lpstr>Radio line-of-sight</vt:lpstr>
      <vt:lpstr>Causes of interference</vt:lpstr>
      <vt:lpstr>Weeds</vt:lpstr>
      <vt:lpstr>Fences</vt:lpstr>
      <vt:lpstr>Traffic</vt:lpstr>
      <vt:lpstr>Power line interference</vt:lpstr>
      <vt:lpstr>Microwave interference</vt:lpstr>
      <vt:lpstr>Cell tower interference</vt:lpstr>
      <vt:lpstr>Troubleshooting</vt:lpstr>
      <vt:lpstr>Are both the visual and radio line-of-sight clear?</vt:lpstr>
      <vt:lpstr>Is the unit in the power line radiation pattern area?</vt:lpstr>
      <vt:lpstr>Is the unit in the microwave radiation pattern area?</vt:lpstr>
      <vt:lpstr>Is the unit in the cell signal radiation pattern area?</vt:lpstr>
      <vt:lpstr>Move the unit</vt:lpstr>
      <vt:lpstr>Replace the unit</vt:lpstr>
      <vt:lpstr>Are there still communication issues?</vt:lpstr>
      <vt:lpstr>PowerPoint Presentation</vt:lpstr>
      <vt:lpstr>PowerPoint Presentation</vt:lpstr>
      <vt:lpstr>PowerPoint Presentation</vt:lpstr>
      <vt:lpstr>Are there still communication issues?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Karla</dc:creator>
  <cp:lastModifiedBy>Karla</cp:lastModifiedBy>
  <cp:revision>60</cp:revision>
  <dcterms:created xsi:type="dcterms:W3CDTF">2019-05-05T19:57:27Z</dcterms:created>
  <dcterms:modified xsi:type="dcterms:W3CDTF">2019-05-06T02:23:59Z</dcterms:modified>
</cp:coreProperties>
</file>